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2225" cx="1828005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3.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4098289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94098289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40982896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294098289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c137efd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8c137efd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1.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Manipulate Files and Folders</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4</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8896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983875" y="4104150"/>
            <a:ext cx="44487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lang="en" sz="3000">
                <a:solidFill>
                  <a:schemeClr val="dk1"/>
                </a:solidFill>
              </a:rPr>
              <a:t>Navigating the</a:t>
            </a:r>
            <a:endParaRPr sz="3000">
              <a:solidFill>
                <a:schemeClr val="dk1"/>
              </a:solidFill>
            </a:endParaRPr>
          </a:p>
          <a:p>
            <a:pPr indent="0" lvl="0" marL="0" marR="0" rtl="0" algn="l">
              <a:lnSpc>
                <a:spcPct val="100000"/>
              </a:lnSpc>
              <a:spcBef>
                <a:spcPts val="0"/>
              </a:spcBef>
              <a:spcAft>
                <a:spcPts val="0"/>
              </a:spcAft>
              <a:buClr>
                <a:schemeClr val="lt1"/>
              </a:buClr>
              <a:buFont typeface="Calibri"/>
              <a:buNone/>
            </a:pPr>
            <a:r>
              <a:rPr lang="en" sz="3000">
                <a:solidFill>
                  <a:schemeClr val="dk1"/>
                </a:solidFill>
              </a:rPr>
              <a:t>file system</a:t>
            </a:r>
            <a:endParaRPr sz="3000">
              <a:solidFill>
                <a:schemeClr val="dk1"/>
              </a:solidFill>
            </a:endParaRPr>
          </a:p>
        </p:txBody>
      </p:sp>
      <p:sp>
        <p:nvSpPr>
          <p:cNvPr id="213" name="Google Shape;213;p64"/>
          <p:cNvSpPr txBox="1"/>
          <p:nvPr>
            <p:ph idx="1" type="body"/>
          </p:nvPr>
        </p:nvSpPr>
        <p:spPr>
          <a:xfrm>
            <a:off x="1983875" y="5049663"/>
            <a:ext cx="33219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Walk and filter directories</a:t>
            </a:r>
            <a:endParaRPr sz="2400"/>
          </a:p>
        </p:txBody>
      </p:sp>
      <p:cxnSp>
        <p:nvCxnSpPr>
          <p:cNvPr id="214" name="Google Shape;214;p64"/>
          <p:cNvCxnSpPr/>
          <p:nvPr/>
        </p:nvCxnSpPr>
        <p:spPr>
          <a:xfrm>
            <a:off x="100918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5" name="Google Shape;215;p64"/>
          <p:cNvSpPr txBox="1"/>
          <p:nvPr>
            <p:ph type="title"/>
          </p:nvPr>
        </p:nvSpPr>
        <p:spPr>
          <a:xfrm>
            <a:off x="7042074" y="4047475"/>
            <a:ext cx="4119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Detecting</a:t>
            </a:r>
            <a:endParaRPr sz="3000">
              <a:solidFill>
                <a:schemeClr val="dk1"/>
              </a:solidFill>
            </a:endParaRPr>
          </a:p>
          <a:p>
            <a:pPr indent="0" lvl="0" marL="0" rtl="0" algn="l">
              <a:spcBef>
                <a:spcPts val="0"/>
              </a:spcBef>
              <a:spcAft>
                <a:spcPts val="0"/>
              </a:spcAft>
              <a:buClr>
                <a:schemeClr val="lt1"/>
              </a:buClr>
              <a:buFont typeface="Calibri"/>
              <a:buNone/>
            </a:pPr>
            <a:r>
              <a:rPr lang="en" sz="3000">
                <a:solidFill>
                  <a:schemeClr val="dk1"/>
                </a:solidFill>
              </a:rPr>
              <a:t>modifications</a:t>
            </a:r>
            <a:endParaRPr sz="3000">
              <a:solidFill>
                <a:schemeClr val="dk1"/>
              </a:solidFill>
            </a:endParaRPr>
          </a:p>
        </p:txBody>
      </p:sp>
      <p:sp>
        <p:nvSpPr>
          <p:cNvPr id="216" name="Google Shape;216;p64"/>
          <p:cNvSpPr txBox="1"/>
          <p:nvPr>
            <p:ph idx="1" type="body"/>
          </p:nvPr>
        </p:nvSpPr>
        <p:spPr>
          <a:xfrm>
            <a:off x="7042075" y="4962425"/>
            <a:ext cx="2764200" cy="13356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Calculate file diffs and checksums</a:t>
            </a:r>
            <a:endParaRPr sz="2400"/>
          </a:p>
        </p:txBody>
      </p:sp>
      <p:cxnSp>
        <p:nvCxnSpPr>
          <p:cNvPr id="217" name="Google Shape;217;p64"/>
          <p:cNvCxnSpPr/>
          <p:nvPr/>
        </p:nvCxnSpPr>
        <p:spPr>
          <a:xfrm rot="10800000">
            <a:off x="6886614" y="4320352"/>
            <a:ext cx="0" cy="2311200"/>
          </a:xfrm>
          <a:prstGeom prst="straightConnector1">
            <a:avLst/>
          </a:prstGeom>
          <a:noFill/>
          <a:ln cap="flat" cmpd="sng" w="9525">
            <a:solidFill>
              <a:schemeClr val="dk2"/>
            </a:solidFill>
            <a:prstDash val="solid"/>
            <a:round/>
            <a:headEnd len="sm" w="sm" type="none"/>
            <a:tailEnd len="med" w="med" type="oval"/>
          </a:ln>
        </p:spPr>
      </p:cxnSp>
      <p:sp>
        <p:nvSpPr>
          <p:cNvPr id="218" name="Google Shape;218;p64"/>
          <p:cNvSpPr txBox="1"/>
          <p:nvPr>
            <p:ph type="title"/>
          </p:nvPr>
        </p:nvSpPr>
        <p:spPr>
          <a:xfrm>
            <a:off x="10092775" y="7271025"/>
            <a:ext cx="39579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File compression</a:t>
            </a:r>
            <a:endParaRPr sz="3000">
              <a:solidFill>
                <a:schemeClr val="dk1"/>
              </a:solidFill>
            </a:endParaRPr>
          </a:p>
        </p:txBody>
      </p:sp>
      <p:sp>
        <p:nvSpPr>
          <p:cNvPr id="219" name="Google Shape;219;p64"/>
          <p:cNvSpPr txBox="1"/>
          <p:nvPr>
            <p:ph idx="1" type="body"/>
          </p:nvPr>
        </p:nvSpPr>
        <p:spPr>
          <a:xfrm>
            <a:off x="10091875" y="7957375"/>
            <a:ext cx="44487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Data compression allows for quicker transfers on the wire</a:t>
            </a:r>
            <a:endParaRPr sz="2400"/>
          </a:p>
        </p:txBody>
      </p:sp>
      <p:sp>
        <p:nvSpPr>
          <p:cNvPr id="220" name="Google Shape;220;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21" name="Google Shape;221;p64"/>
          <p:cNvSpPr txBox="1"/>
          <p:nvPr>
            <p:ph type="title"/>
          </p:nvPr>
        </p:nvSpPr>
        <p:spPr>
          <a:xfrm>
            <a:off x="4294675" y="7309100"/>
            <a:ext cx="33219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Renaming file system items</a:t>
            </a:r>
            <a:endParaRPr sz="3000">
              <a:solidFill>
                <a:schemeClr val="dk1"/>
              </a:solidFill>
            </a:endParaRPr>
          </a:p>
        </p:txBody>
      </p:sp>
      <p:sp>
        <p:nvSpPr>
          <p:cNvPr id="222" name="Google Shape;222;p64"/>
          <p:cNvSpPr txBox="1"/>
          <p:nvPr>
            <p:ph idx="1" type="body"/>
          </p:nvPr>
        </p:nvSpPr>
        <p:spPr>
          <a:xfrm>
            <a:off x="4294675" y="8246150"/>
            <a:ext cx="39579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Use regular expressions to rename files and folders</a:t>
            </a:r>
            <a:endParaRPr sz="2400"/>
          </a:p>
        </p:txBody>
      </p:sp>
      <p:cxnSp>
        <p:nvCxnSpPr>
          <p:cNvPr id="223" name="Google Shape;223;p64"/>
          <p:cNvCxnSpPr/>
          <p:nvPr/>
        </p:nvCxnSpPr>
        <p:spPr>
          <a:xfrm flipH="1">
            <a:off x="4260474" y="6888477"/>
            <a:ext cx="40200" cy="2751000"/>
          </a:xfrm>
          <a:prstGeom prst="straightConnector1">
            <a:avLst/>
          </a:prstGeom>
          <a:noFill/>
          <a:ln cap="flat" cmpd="sng" w="9525">
            <a:solidFill>
              <a:schemeClr val="dk2"/>
            </a:solidFill>
            <a:prstDash val="solid"/>
            <a:round/>
            <a:headEnd len="sm" w="sm" type="none"/>
            <a:tailEnd len="med" w="med" type="oval"/>
          </a:ln>
        </p:spPr>
      </p:cxnSp>
      <p:sp>
        <p:nvSpPr>
          <p:cNvPr id="224" name="Google Shape;224;p64"/>
          <p:cNvSpPr txBox="1"/>
          <p:nvPr>
            <p:ph type="title"/>
          </p:nvPr>
        </p:nvSpPr>
        <p:spPr>
          <a:xfrm>
            <a:off x="12298075" y="3990325"/>
            <a:ext cx="44487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Encrypting data with</a:t>
            </a:r>
            <a:endParaRPr sz="3000">
              <a:solidFill>
                <a:schemeClr val="dk1"/>
              </a:solidFill>
            </a:endParaRPr>
          </a:p>
          <a:p>
            <a:pPr indent="0" lvl="0" marL="0" rtl="0" algn="l">
              <a:spcBef>
                <a:spcPts val="0"/>
              </a:spcBef>
              <a:spcAft>
                <a:spcPts val="0"/>
              </a:spcAft>
              <a:buClr>
                <a:schemeClr val="lt1"/>
              </a:buClr>
              <a:buFont typeface="Calibri"/>
              <a:buNone/>
            </a:pPr>
            <a:r>
              <a:rPr lang="en" sz="3000">
                <a:solidFill>
                  <a:schemeClr val="dk1"/>
                </a:solidFill>
              </a:rPr>
              <a:t>public-key cryptography</a:t>
            </a:r>
            <a:endParaRPr sz="3000">
              <a:solidFill>
                <a:schemeClr val="dk1"/>
              </a:solidFill>
            </a:endParaRPr>
          </a:p>
        </p:txBody>
      </p:sp>
      <p:sp>
        <p:nvSpPr>
          <p:cNvPr id="225" name="Google Shape;225;p64"/>
          <p:cNvSpPr txBox="1"/>
          <p:nvPr>
            <p:ph idx="1" type="body"/>
          </p:nvPr>
        </p:nvSpPr>
        <p:spPr>
          <a:xfrm>
            <a:off x="12298075" y="4905275"/>
            <a:ext cx="374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Use PyCryptodome to protect your files</a:t>
            </a:r>
            <a:endParaRPr sz="2400"/>
          </a:p>
        </p:txBody>
      </p:sp>
      <p:cxnSp>
        <p:nvCxnSpPr>
          <p:cNvPr id="226" name="Google Shape;226;p64"/>
          <p:cNvCxnSpPr/>
          <p:nvPr/>
        </p:nvCxnSpPr>
        <p:spPr>
          <a:xfrm rot="10800000">
            <a:off x="12145664" y="4219402"/>
            <a:ext cx="0" cy="2311200"/>
          </a:xfrm>
          <a:prstGeom prst="straightConnector1">
            <a:avLst/>
          </a:prstGeom>
          <a:noFill/>
          <a:ln cap="flat" cmpd="sng" w="9525">
            <a:solidFill>
              <a:schemeClr val="dk2"/>
            </a:solidFill>
            <a:prstDash val="solid"/>
            <a:round/>
            <a:headEnd len="sm" w="sm" type="none"/>
            <a:tailEnd len="med" w="med" type="oval"/>
          </a:ln>
        </p:spPr>
      </p:cxnSp>
      <p:grpSp>
        <p:nvGrpSpPr>
          <p:cNvPr id="227" name="Google Shape;227;p64"/>
          <p:cNvGrpSpPr/>
          <p:nvPr/>
        </p:nvGrpSpPr>
        <p:grpSpPr>
          <a:xfrm>
            <a:off x="517339" y="5981896"/>
            <a:ext cx="17404340" cy="1335533"/>
            <a:chOff x="383437" y="2845250"/>
            <a:chExt cx="8377137" cy="667800"/>
          </a:xfrm>
        </p:grpSpPr>
        <p:sp>
          <p:nvSpPr>
            <p:cNvPr id="228" name="Google Shape;228;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9" name="Google Shape;229;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3" name="Shape 233"/>
        <p:cNvGrpSpPr/>
        <p:nvPr/>
      </p:nvGrpSpPr>
      <p:grpSpPr>
        <a:xfrm>
          <a:off x="0" y="0"/>
          <a:ext cx="0" cy="0"/>
          <a:chOff x="0" y="0"/>
          <a:chExt cx="0" cy="0"/>
        </a:xfrm>
      </p:grpSpPr>
      <p:sp>
        <p:nvSpPr>
          <p:cNvPr id="234" name="Google Shape;234;p65"/>
          <p:cNvSpPr txBox="1"/>
          <p:nvPr>
            <p:ph type="ctrTitle"/>
          </p:nvPr>
        </p:nvSpPr>
        <p:spPr>
          <a:xfrm>
            <a:off x="628550" y="2608425"/>
            <a:ext cx="16165800" cy="4503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a:t>
            </a:r>
            <a:r>
              <a:rPr lang="en"/>
              <a:t>alking and filtering</a:t>
            </a:r>
            <a:endParaRPr/>
          </a:p>
          <a:p>
            <a:pPr indent="0" lvl="0" marL="0" marR="0" rtl="0" algn="l">
              <a:lnSpc>
                <a:spcPct val="100000"/>
              </a:lnSpc>
              <a:spcBef>
                <a:spcPts val="0"/>
              </a:spcBef>
              <a:spcAft>
                <a:spcPts val="0"/>
              </a:spcAft>
              <a:buClr>
                <a:schemeClr val="lt1"/>
              </a:buClr>
              <a:buFont typeface="Calibri"/>
              <a:buNone/>
            </a:pPr>
            <a:r>
              <a:rPr lang="en"/>
              <a:t>folder contents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40" name="Google Shape;240;p66"/>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Walking folders with </a:t>
            </a:r>
            <a:r>
              <a:rPr lang="en" sz="3997">
                <a:solidFill>
                  <a:srgbClr val="434343"/>
                </a:solidFill>
                <a:latin typeface="Courier New"/>
                <a:ea typeface="Courier New"/>
                <a:cs typeface="Courier New"/>
                <a:sym typeface="Courier New"/>
              </a:rPr>
              <a:t>pathlib</a:t>
            </a:r>
            <a:endParaRPr i="0" sz="3997" u="none" cap="none" strike="noStrike">
              <a:solidFill>
                <a:srgbClr val="434343"/>
              </a:solidFill>
              <a:latin typeface="Courier New"/>
              <a:ea typeface="Courier New"/>
              <a:cs typeface="Courier New"/>
              <a:sym typeface="Courier New"/>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Deleting files and folders with </a:t>
            </a:r>
            <a:r>
              <a:rPr lang="en" sz="3997">
                <a:solidFill>
                  <a:srgbClr val="434343"/>
                </a:solidFill>
                <a:latin typeface="Courier New"/>
                <a:ea typeface="Courier New"/>
                <a:cs typeface="Courier New"/>
                <a:sym typeface="Courier New"/>
              </a:rPr>
              <a:t>pathlib</a:t>
            </a:r>
            <a:r>
              <a:rPr lang="en" sz="3997">
                <a:solidFill>
                  <a:srgbClr val="434343"/>
                </a:solidFill>
              </a:rPr>
              <a:t> and </a:t>
            </a:r>
            <a:r>
              <a:rPr lang="en" sz="3997">
                <a:solidFill>
                  <a:srgbClr val="434343"/>
                </a:solidFill>
                <a:latin typeface="Courier New"/>
                <a:ea typeface="Courier New"/>
                <a:cs typeface="Courier New"/>
                <a:sym typeface="Courier New"/>
              </a:rPr>
              <a:t>shutil</a:t>
            </a:r>
            <a:endParaRPr sz="3997">
              <a:solidFill>
                <a:srgbClr val="434343"/>
              </a:solidFill>
              <a:latin typeface="Courier New"/>
              <a:ea typeface="Courier New"/>
              <a:cs typeface="Courier New"/>
              <a:sym typeface="Courier New"/>
            </a:endParaRPr>
          </a:p>
          <a:p>
            <a:pPr indent="-723085" lvl="0" marL="913585" marR="0" rtl="0" algn="l">
              <a:lnSpc>
                <a:spcPct val="115000"/>
              </a:lnSpc>
              <a:spcBef>
                <a:spcPts val="1600"/>
              </a:spcBef>
              <a:spcAft>
                <a:spcPts val="0"/>
              </a:spcAft>
              <a:buClr>
                <a:srgbClr val="434343"/>
              </a:buClr>
              <a:buSzPts val="3997"/>
              <a:buFont typeface="Calibri"/>
              <a:buChar char="●"/>
            </a:pPr>
            <a:r>
              <a:rPr lang="en" sz="3997">
                <a:solidFill>
                  <a:srgbClr val="434343"/>
                </a:solidFill>
              </a:rPr>
              <a:t>Code: walk, filter and clean a messy folder</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Walking folders with </a:t>
            </a:r>
            <a:r>
              <a:rPr lang="en" sz="4395">
                <a:latin typeface="Courier New"/>
                <a:ea typeface="Courier New"/>
                <a:cs typeface="Courier New"/>
                <a:sym typeface="Courier New"/>
              </a:rPr>
              <a:t>pathlib</a:t>
            </a:r>
            <a:endParaRPr sz="4395">
              <a:latin typeface="Courier New"/>
              <a:ea typeface="Courier New"/>
              <a:cs typeface="Courier New"/>
              <a:sym typeface="Courier New"/>
            </a:endParaRPr>
          </a:p>
        </p:txBody>
      </p:sp>
      <p:sp>
        <p:nvSpPr>
          <p:cNvPr id="246" name="Google Shape;246;p67"/>
          <p:cNvSpPr txBox="1"/>
          <p:nvPr>
            <p:ph idx="4294967295" type="body"/>
          </p:nvPr>
        </p:nvSpPr>
        <p:spPr>
          <a:xfrm>
            <a:off x="618875" y="1847175"/>
            <a:ext cx="7338000" cy="25791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The </a:t>
            </a:r>
            <a:r>
              <a:rPr lang="en" sz="3997">
                <a:solidFill>
                  <a:srgbClr val="434343"/>
                </a:solidFill>
                <a:latin typeface="Courier New"/>
                <a:ea typeface="Courier New"/>
                <a:cs typeface="Courier New"/>
                <a:sym typeface="Courier New"/>
              </a:rPr>
              <a:t>pathlib</a:t>
            </a:r>
            <a:r>
              <a:rPr lang="en" sz="3997">
                <a:solidFill>
                  <a:srgbClr val="434343"/>
                </a:solidFill>
              </a:rPr>
              <a:t> module provides an easy </a:t>
            </a:r>
            <a:r>
              <a:rPr b="1" lang="en" sz="3997">
                <a:solidFill>
                  <a:srgbClr val="434343"/>
                </a:solidFill>
              </a:rPr>
              <a:t>object-oriented way to handle paths ...</a:t>
            </a:r>
            <a:endParaRPr sz="3997">
              <a:solidFill>
                <a:srgbClr val="434343"/>
              </a:solidFill>
            </a:endParaRPr>
          </a:p>
        </p:txBody>
      </p:sp>
      <p:sp>
        <p:nvSpPr>
          <p:cNvPr id="247" name="Google Shape;247;p67"/>
          <p:cNvSpPr txBox="1"/>
          <p:nvPr>
            <p:ph idx="4294967295" type="body"/>
          </p:nvPr>
        </p:nvSpPr>
        <p:spPr>
          <a:xfrm>
            <a:off x="618875" y="5158563"/>
            <a:ext cx="6164400" cy="13329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 walking folders ...</a:t>
            </a:r>
            <a:endParaRPr sz="3997">
              <a:solidFill>
                <a:srgbClr val="434343"/>
              </a:solidFill>
            </a:endParaRPr>
          </a:p>
        </p:txBody>
      </p:sp>
      <p:sp>
        <p:nvSpPr>
          <p:cNvPr id="248" name="Google Shape;248;p67"/>
          <p:cNvSpPr txBox="1"/>
          <p:nvPr>
            <p:ph idx="4294967295" type="body"/>
          </p:nvPr>
        </p:nvSpPr>
        <p:spPr>
          <a:xfrm>
            <a:off x="8065950" y="2240125"/>
            <a:ext cx="9771900" cy="2464800"/>
          </a:xfrm>
          <a:prstGeom prst="rect">
            <a:avLst/>
          </a:prstGeom>
          <a:solidFill>
            <a:srgbClr val="FFF2CC"/>
          </a:solidFill>
          <a:ln>
            <a:noFill/>
          </a:ln>
        </p:spPr>
        <p:txBody>
          <a:bodyPr anchorCtr="0" anchor="t" bIns="182675" lIns="182675" spcFirstLastPara="1" rIns="182675" wrap="square" tIns="182675">
            <a:noAutofit/>
          </a:bodyPr>
          <a:lstStyle/>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root_path = pathlib.Path(‘.’)</a:t>
            </a:r>
            <a:endParaRPr b="1" sz="28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rel_path = root_path / ‘subdir’ / ‘file.txt’</a:t>
            </a:r>
            <a:endParaRPr b="1" sz="28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abs_path = relative.resolve()</a:t>
            </a:r>
            <a:endParaRPr b="1" sz="28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abs_path.is_dir()  # False</a:t>
            </a:r>
            <a:endParaRPr b="1" sz="2800">
              <a:solidFill>
                <a:srgbClr val="434343"/>
              </a:solidFill>
              <a:latin typeface="Courier New"/>
              <a:ea typeface="Courier New"/>
              <a:cs typeface="Courier New"/>
              <a:sym typeface="Courier New"/>
            </a:endParaRPr>
          </a:p>
        </p:txBody>
      </p:sp>
      <p:sp>
        <p:nvSpPr>
          <p:cNvPr id="249" name="Google Shape;249;p67"/>
          <p:cNvSpPr txBox="1"/>
          <p:nvPr>
            <p:ph idx="4294967295" type="body"/>
          </p:nvPr>
        </p:nvSpPr>
        <p:spPr>
          <a:xfrm>
            <a:off x="618875" y="7442575"/>
            <a:ext cx="6164400" cy="13329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 filtering folder contents</a:t>
            </a:r>
            <a:endParaRPr sz="3997">
              <a:solidFill>
                <a:srgbClr val="434343"/>
              </a:solidFill>
            </a:endParaRPr>
          </a:p>
        </p:txBody>
      </p:sp>
      <p:sp>
        <p:nvSpPr>
          <p:cNvPr id="250" name="Google Shape;250;p67"/>
          <p:cNvSpPr txBox="1"/>
          <p:nvPr>
            <p:ph idx="4294967295" type="body"/>
          </p:nvPr>
        </p:nvSpPr>
        <p:spPr>
          <a:xfrm>
            <a:off x="8065950" y="5372748"/>
            <a:ext cx="9771900" cy="1439100"/>
          </a:xfrm>
          <a:prstGeom prst="rect">
            <a:avLst/>
          </a:prstGeom>
          <a:solidFill>
            <a:srgbClr val="D9EAD3"/>
          </a:solidFill>
          <a:ln>
            <a:noFill/>
          </a:ln>
        </p:spPr>
        <p:txBody>
          <a:bodyPr anchorCtr="0" anchor="t" bIns="182675" lIns="182675" spcFirstLastPara="1" rIns="182675" wrap="square" tIns="182675">
            <a:noAutofit/>
          </a:bodyPr>
          <a:lstStyle/>
          <a:p>
            <a:pPr indent="0" lvl="0" marL="0" marR="0" rtl="0" algn="l">
              <a:lnSpc>
                <a:spcPct val="115000"/>
              </a:lnSpc>
              <a:spcBef>
                <a:spcPts val="0"/>
              </a:spcBef>
              <a:spcAft>
                <a:spcPts val="0"/>
              </a:spcAft>
              <a:buNone/>
            </a:pPr>
            <a:r>
              <a:rPr b="1" lang="en" sz="3000">
                <a:solidFill>
                  <a:srgbClr val="434343"/>
                </a:solidFill>
                <a:latin typeface="Courier New"/>
                <a:ea typeface="Courier New"/>
                <a:cs typeface="Courier New"/>
                <a:sym typeface="Courier New"/>
              </a:rPr>
              <a:t>root.iterdir()  # 1-level depth</a:t>
            </a:r>
            <a:endParaRPr b="1" sz="3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b="1" lang="en" sz="3000">
                <a:solidFill>
                  <a:srgbClr val="434343"/>
                </a:solidFill>
                <a:latin typeface="Courier New"/>
                <a:ea typeface="Courier New"/>
                <a:cs typeface="Courier New"/>
                <a:sym typeface="Courier New"/>
              </a:rPr>
              <a:t>root.rglob(‘*’) # recursively</a:t>
            </a:r>
            <a:endParaRPr b="1" sz="3000">
              <a:solidFill>
                <a:srgbClr val="434343"/>
              </a:solidFill>
              <a:latin typeface="Courier New"/>
              <a:ea typeface="Courier New"/>
              <a:cs typeface="Courier New"/>
              <a:sym typeface="Courier New"/>
            </a:endParaRPr>
          </a:p>
        </p:txBody>
      </p:sp>
      <p:sp>
        <p:nvSpPr>
          <p:cNvPr id="251" name="Google Shape;251;p67"/>
          <p:cNvSpPr txBox="1"/>
          <p:nvPr>
            <p:ph idx="4294967295" type="body"/>
          </p:nvPr>
        </p:nvSpPr>
        <p:spPr>
          <a:xfrm>
            <a:off x="8065950" y="7646275"/>
            <a:ext cx="9771900" cy="856800"/>
          </a:xfrm>
          <a:prstGeom prst="rect">
            <a:avLst/>
          </a:prstGeom>
          <a:solidFill>
            <a:srgbClr val="CFE2F3"/>
          </a:solidFill>
          <a:ln>
            <a:noFill/>
          </a:ln>
        </p:spPr>
        <p:txBody>
          <a:bodyPr anchorCtr="0" anchor="t" bIns="182675" lIns="182675" spcFirstLastPara="1" rIns="182675" wrap="square" tIns="182675">
            <a:noAutofit/>
          </a:bodyPr>
          <a:lstStyle/>
          <a:p>
            <a:pPr indent="0" lvl="0" marL="0" marR="0" rtl="0" algn="l">
              <a:lnSpc>
                <a:spcPct val="115000"/>
              </a:lnSpc>
              <a:spcBef>
                <a:spcPts val="0"/>
              </a:spcBef>
              <a:spcAft>
                <a:spcPts val="0"/>
              </a:spcAft>
              <a:buNone/>
            </a:pPr>
            <a:r>
              <a:rPr b="1" lang="en" sz="3000">
                <a:solidFill>
                  <a:srgbClr val="434343"/>
                </a:solidFill>
                <a:latin typeface="Courier New"/>
                <a:ea typeface="Courier New"/>
                <a:cs typeface="Courier New"/>
                <a:sym typeface="Courier New"/>
              </a:rPr>
              <a:t>root.</a:t>
            </a:r>
            <a:r>
              <a:rPr b="1" lang="en" sz="3000">
                <a:solidFill>
                  <a:srgbClr val="434343"/>
                </a:solidFill>
                <a:latin typeface="Courier New"/>
                <a:ea typeface="Courier New"/>
                <a:cs typeface="Courier New"/>
                <a:sym typeface="Courier New"/>
              </a:rPr>
              <a:t>rglob</a:t>
            </a:r>
            <a:r>
              <a:rPr b="1" lang="en" sz="3000">
                <a:solidFill>
                  <a:srgbClr val="434343"/>
                </a:solidFill>
                <a:latin typeface="Courier New"/>
                <a:ea typeface="Courier New"/>
                <a:cs typeface="Courier New"/>
                <a:sym typeface="Courier New"/>
              </a:rPr>
              <a:t>(‘*.pdf’)</a:t>
            </a:r>
            <a:endParaRPr b="1" sz="30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Deleting files and folders with </a:t>
            </a:r>
            <a:r>
              <a:rPr lang="en" sz="4395">
                <a:latin typeface="Courier New"/>
                <a:ea typeface="Courier New"/>
                <a:cs typeface="Courier New"/>
                <a:sym typeface="Courier New"/>
              </a:rPr>
              <a:t>pathlib</a:t>
            </a:r>
            <a:r>
              <a:rPr lang="en" sz="4395"/>
              <a:t> and </a:t>
            </a:r>
            <a:r>
              <a:rPr lang="en" sz="4395">
                <a:latin typeface="Courier New"/>
                <a:ea typeface="Courier New"/>
                <a:cs typeface="Courier New"/>
                <a:sym typeface="Courier New"/>
              </a:rPr>
              <a:t>shutil</a:t>
            </a:r>
            <a:endParaRPr sz="4395">
              <a:latin typeface="Courier New"/>
              <a:ea typeface="Courier New"/>
              <a:cs typeface="Courier New"/>
              <a:sym typeface="Courier New"/>
            </a:endParaRPr>
          </a:p>
        </p:txBody>
      </p:sp>
      <p:sp>
        <p:nvSpPr>
          <p:cNvPr id="257" name="Google Shape;257;p68"/>
          <p:cNvSpPr txBox="1"/>
          <p:nvPr>
            <p:ph idx="4294967295" type="body"/>
          </p:nvPr>
        </p:nvSpPr>
        <p:spPr>
          <a:xfrm>
            <a:off x="618875" y="1847175"/>
            <a:ext cx="7854300" cy="13899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You can </a:t>
            </a:r>
            <a:r>
              <a:rPr b="1" lang="en" sz="3997">
                <a:solidFill>
                  <a:srgbClr val="434343"/>
                </a:solidFill>
              </a:rPr>
              <a:t>delete</a:t>
            </a:r>
            <a:r>
              <a:rPr lang="en" sz="3997">
                <a:solidFill>
                  <a:srgbClr val="434343"/>
                </a:solidFill>
              </a:rPr>
              <a:t> files via </a:t>
            </a:r>
            <a:r>
              <a:rPr lang="en" sz="3997">
                <a:solidFill>
                  <a:srgbClr val="434343"/>
                </a:solidFill>
                <a:latin typeface="Courier New"/>
                <a:ea typeface="Courier New"/>
                <a:cs typeface="Courier New"/>
                <a:sym typeface="Courier New"/>
              </a:rPr>
              <a:t>pathlib</a:t>
            </a:r>
            <a:r>
              <a:rPr lang="en" sz="3997">
                <a:solidFill>
                  <a:srgbClr val="434343"/>
                </a:solidFill>
              </a:rPr>
              <a:t> ...</a:t>
            </a:r>
            <a:endParaRPr sz="3997">
              <a:solidFill>
                <a:srgbClr val="434343"/>
              </a:solidFill>
              <a:latin typeface="Courier New"/>
              <a:ea typeface="Courier New"/>
              <a:cs typeface="Courier New"/>
              <a:sym typeface="Courier New"/>
            </a:endParaRPr>
          </a:p>
        </p:txBody>
      </p:sp>
      <p:sp>
        <p:nvSpPr>
          <p:cNvPr id="258" name="Google Shape;258;p68"/>
          <p:cNvSpPr txBox="1"/>
          <p:nvPr>
            <p:ph idx="4294967295" type="body"/>
          </p:nvPr>
        </p:nvSpPr>
        <p:spPr>
          <a:xfrm>
            <a:off x="8925550" y="2223375"/>
            <a:ext cx="8912400" cy="1389900"/>
          </a:xfrm>
          <a:prstGeom prst="rect">
            <a:avLst/>
          </a:prstGeom>
          <a:solidFill>
            <a:srgbClr val="FFF2CC"/>
          </a:solidFill>
          <a:ln>
            <a:noFill/>
          </a:ln>
        </p:spPr>
        <p:txBody>
          <a:bodyPr anchorCtr="0" anchor="t" bIns="182675" lIns="182675" spcFirstLastPara="1" rIns="182675" wrap="square" tIns="182675">
            <a:noAutofit/>
          </a:bodyPr>
          <a:lstStyle/>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file_path</a:t>
            </a:r>
            <a:r>
              <a:rPr b="1" lang="en" sz="2800">
                <a:solidFill>
                  <a:srgbClr val="434343"/>
                </a:solidFill>
                <a:latin typeface="Courier New"/>
                <a:ea typeface="Courier New"/>
                <a:cs typeface="Courier New"/>
                <a:sym typeface="Courier New"/>
              </a:rPr>
              <a:t> = pathlib.Path(‘myfile.txt’)</a:t>
            </a:r>
            <a:endParaRPr b="1" sz="28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file_path.unlink()</a:t>
            </a:r>
            <a:endParaRPr b="1" sz="2800">
              <a:solidFill>
                <a:srgbClr val="434343"/>
              </a:solidFill>
              <a:latin typeface="Courier New"/>
              <a:ea typeface="Courier New"/>
              <a:cs typeface="Courier New"/>
              <a:sym typeface="Courier New"/>
            </a:endParaRPr>
          </a:p>
        </p:txBody>
      </p:sp>
      <p:sp>
        <p:nvSpPr>
          <p:cNvPr id="259" name="Google Shape;259;p68"/>
          <p:cNvSpPr txBox="1"/>
          <p:nvPr>
            <p:ph idx="4294967295" type="body"/>
          </p:nvPr>
        </p:nvSpPr>
        <p:spPr>
          <a:xfrm>
            <a:off x="618875" y="4209375"/>
            <a:ext cx="7338000" cy="13899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 also </a:t>
            </a:r>
            <a:r>
              <a:rPr b="1" lang="en" sz="3997">
                <a:solidFill>
                  <a:srgbClr val="434343"/>
                </a:solidFill>
              </a:rPr>
              <a:t>empty</a:t>
            </a:r>
            <a:r>
              <a:rPr lang="en" sz="3997">
                <a:solidFill>
                  <a:srgbClr val="434343"/>
                </a:solidFill>
              </a:rPr>
              <a:t> </a:t>
            </a:r>
            <a:r>
              <a:rPr b="1" lang="en" sz="3997">
                <a:solidFill>
                  <a:srgbClr val="434343"/>
                </a:solidFill>
              </a:rPr>
              <a:t>folders</a:t>
            </a:r>
            <a:endParaRPr b="1" sz="3997">
              <a:solidFill>
                <a:srgbClr val="434343"/>
              </a:solidFill>
              <a:latin typeface="Courier New"/>
              <a:ea typeface="Courier New"/>
              <a:cs typeface="Courier New"/>
              <a:sym typeface="Courier New"/>
            </a:endParaRPr>
          </a:p>
        </p:txBody>
      </p:sp>
      <p:sp>
        <p:nvSpPr>
          <p:cNvPr id="260" name="Google Shape;260;p68"/>
          <p:cNvSpPr txBox="1"/>
          <p:nvPr>
            <p:ph idx="4294967295" type="body"/>
          </p:nvPr>
        </p:nvSpPr>
        <p:spPr>
          <a:xfrm>
            <a:off x="8925550" y="4530863"/>
            <a:ext cx="8912400" cy="1389900"/>
          </a:xfrm>
          <a:prstGeom prst="rect">
            <a:avLst/>
          </a:prstGeom>
          <a:solidFill>
            <a:srgbClr val="D9EAD3"/>
          </a:solidFill>
          <a:ln>
            <a:noFill/>
          </a:ln>
        </p:spPr>
        <p:txBody>
          <a:bodyPr anchorCtr="0" anchor="t" bIns="182675" lIns="182675" spcFirstLastPara="1" rIns="182675" wrap="square" tIns="182675">
            <a:noAutofit/>
          </a:bodyPr>
          <a:lstStyle/>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empty_dir_path = </a:t>
            </a:r>
            <a:r>
              <a:rPr b="1" lang="en" sz="2800">
                <a:solidFill>
                  <a:srgbClr val="434343"/>
                </a:solidFill>
                <a:latin typeface="Courier New"/>
                <a:ea typeface="Courier New"/>
                <a:cs typeface="Courier New"/>
                <a:sym typeface="Courier New"/>
              </a:rPr>
              <a:t>pathlib.Path(‘dir1’)</a:t>
            </a:r>
            <a:endParaRPr b="1" sz="28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empty_dir_path</a:t>
            </a:r>
            <a:r>
              <a:rPr b="1" lang="en" sz="2800">
                <a:solidFill>
                  <a:srgbClr val="434343"/>
                </a:solidFill>
                <a:latin typeface="Courier New"/>
                <a:ea typeface="Courier New"/>
                <a:cs typeface="Courier New"/>
                <a:sym typeface="Courier New"/>
              </a:rPr>
              <a:t>.rmdir()</a:t>
            </a:r>
            <a:endParaRPr b="1" sz="2800">
              <a:solidFill>
                <a:srgbClr val="434343"/>
              </a:solidFill>
              <a:latin typeface="Courier New"/>
              <a:ea typeface="Courier New"/>
              <a:cs typeface="Courier New"/>
              <a:sym typeface="Courier New"/>
            </a:endParaRPr>
          </a:p>
        </p:txBody>
      </p:sp>
      <p:sp>
        <p:nvSpPr>
          <p:cNvPr id="261" name="Google Shape;261;p68"/>
          <p:cNvSpPr txBox="1"/>
          <p:nvPr>
            <p:ph idx="4294967295" type="body"/>
          </p:nvPr>
        </p:nvSpPr>
        <p:spPr>
          <a:xfrm>
            <a:off x="618875" y="6419175"/>
            <a:ext cx="7854300" cy="19371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Delete </a:t>
            </a:r>
            <a:r>
              <a:rPr b="1" lang="en" sz="3997">
                <a:solidFill>
                  <a:srgbClr val="434343"/>
                </a:solidFill>
              </a:rPr>
              <a:t>non-empty folders</a:t>
            </a:r>
            <a:r>
              <a:rPr lang="en" sz="3997">
                <a:solidFill>
                  <a:srgbClr val="434343"/>
                </a:solidFill>
              </a:rPr>
              <a:t> with module </a:t>
            </a:r>
            <a:r>
              <a:rPr lang="en" sz="3997">
                <a:solidFill>
                  <a:srgbClr val="434343"/>
                </a:solidFill>
                <a:latin typeface="Courier New"/>
                <a:ea typeface="Courier New"/>
                <a:cs typeface="Courier New"/>
                <a:sym typeface="Courier New"/>
              </a:rPr>
              <a:t>shutil</a:t>
            </a:r>
            <a:r>
              <a:rPr lang="en" sz="3997">
                <a:solidFill>
                  <a:srgbClr val="434343"/>
                </a:solidFill>
              </a:rPr>
              <a:t> instead</a:t>
            </a:r>
            <a:endParaRPr sz="3997">
              <a:solidFill>
                <a:srgbClr val="434343"/>
              </a:solidFill>
              <a:latin typeface="Courier New"/>
              <a:ea typeface="Courier New"/>
              <a:cs typeface="Courier New"/>
              <a:sym typeface="Courier New"/>
            </a:endParaRPr>
          </a:p>
        </p:txBody>
      </p:sp>
      <p:sp>
        <p:nvSpPr>
          <p:cNvPr id="262" name="Google Shape;262;p68"/>
          <p:cNvSpPr txBox="1"/>
          <p:nvPr>
            <p:ph idx="4294967295" type="body"/>
          </p:nvPr>
        </p:nvSpPr>
        <p:spPr>
          <a:xfrm>
            <a:off x="8925550" y="6838375"/>
            <a:ext cx="8912400" cy="1204200"/>
          </a:xfrm>
          <a:prstGeom prst="rect">
            <a:avLst/>
          </a:prstGeom>
          <a:solidFill>
            <a:srgbClr val="CFE2F3"/>
          </a:solidFill>
          <a:ln>
            <a:noFill/>
          </a:ln>
        </p:spPr>
        <p:txBody>
          <a:bodyPr anchorCtr="0" anchor="t" bIns="182675" lIns="182675" spcFirstLastPara="1" rIns="182675" wrap="square" tIns="182675">
            <a:noAutofit/>
          </a:bodyPr>
          <a:lstStyle/>
          <a:p>
            <a:pPr indent="0" lvl="0" marL="0" rtl="0" algn="l">
              <a:lnSpc>
                <a:spcPct val="100000"/>
              </a:lnSpc>
              <a:spcBef>
                <a:spcPts val="0"/>
              </a:spcBef>
              <a:spcAft>
                <a:spcPts val="0"/>
              </a:spcAft>
              <a:buNone/>
            </a:pPr>
            <a:r>
              <a:rPr b="1" lang="en" sz="2800">
                <a:solidFill>
                  <a:srgbClr val="434343"/>
                </a:solidFill>
                <a:latin typeface="Courier New"/>
                <a:ea typeface="Courier New"/>
                <a:cs typeface="Courier New"/>
                <a:sym typeface="Courier New"/>
              </a:rPr>
              <a:t># takes a string as input</a:t>
            </a:r>
            <a:endParaRPr b="1" sz="2800">
              <a:solidFill>
                <a:srgbClr val="434343"/>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2800">
                <a:solidFill>
                  <a:srgbClr val="434343"/>
                </a:solidFill>
                <a:latin typeface="Courier New"/>
                <a:ea typeface="Courier New"/>
                <a:cs typeface="Courier New"/>
                <a:sym typeface="Courier New"/>
              </a:rPr>
              <a:t>shutil.rmtree(‘/path/to/dir’)</a:t>
            </a:r>
            <a:endParaRPr b="1" sz="28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9"/>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walk, filter and clean a messy folder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73" name="Google Shape;273;p70"/>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0"/>
              </a:spcBef>
              <a:spcAft>
                <a:spcPts val="0"/>
              </a:spcAft>
              <a:buClr>
                <a:srgbClr val="434343"/>
              </a:buClr>
              <a:buSzPts val="3997"/>
              <a:buFont typeface="Calibri"/>
              <a:buChar char="●"/>
            </a:pPr>
            <a:r>
              <a:rPr lang="en" sz="3997">
                <a:solidFill>
                  <a:srgbClr val="434343"/>
                </a:solidFill>
              </a:rPr>
              <a:t>How to walk folders with </a:t>
            </a:r>
            <a:r>
              <a:rPr lang="en" sz="3997">
                <a:solidFill>
                  <a:srgbClr val="434343"/>
                </a:solidFill>
                <a:latin typeface="Courier New"/>
                <a:ea typeface="Courier New"/>
                <a:cs typeface="Courier New"/>
                <a:sym typeface="Courier New"/>
              </a:rPr>
              <a:t>pathlib</a:t>
            </a:r>
            <a:endParaRPr sz="3997">
              <a:solidFill>
                <a:srgbClr val="434343"/>
              </a:solidFill>
              <a:latin typeface="Courier New"/>
              <a:ea typeface="Courier New"/>
              <a:cs typeface="Courier New"/>
              <a:sym typeface="Courier New"/>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How to delete files with </a:t>
            </a:r>
            <a:r>
              <a:rPr lang="en" sz="3997">
                <a:solidFill>
                  <a:srgbClr val="434343"/>
                </a:solidFill>
                <a:latin typeface="Courier New"/>
                <a:ea typeface="Courier New"/>
                <a:cs typeface="Courier New"/>
                <a:sym typeface="Courier New"/>
              </a:rPr>
              <a:t>pathlib</a:t>
            </a:r>
            <a:r>
              <a:rPr lang="en" sz="3997">
                <a:solidFill>
                  <a:srgbClr val="434343"/>
                </a:solidFill>
              </a:rPr>
              <a:t> and </a:t>
            </a:r>
            <a:r>
              <a:rPr lang="en" sz="3997">
                <a:solidFill>
                  <a:srgbClr val="434343"/>
                </a:solidFill>
                <a:latin typeface="Courier New"/>
                <a:ea typeface="Courier New"/>
                <a:cs typeface="Courier New"/>
                <a:sym typeface="Courier New"/>
              </a:rPr>
              <a:t>shutil</a:t>
            </a:r>
            <a:endParaRPr sz="3997">
              <a:solidFill>
                <a:srgbClr val="434343"/>
              </a:solidFill>
              <a:latin typeface="Courier New"/>
              <a:ea typeface="Courier New"/>
              <a:cs typeface="Courier New"/>
              <a:sym typeface="Courier New"/>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walk, filter and clean a messy folder</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71"/>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R</a:t>
            </a:r>
            <a:r>
              <a:rPr lang="en"/>
              <a:t>enaming files and folders based on regular expressions</a:t>
            </a:r>
            <a:endParaRPr b="0" i="0" sz="9596" u="none" cap="none" strike="noStrike">
              <a:solidFill>
                <a:schemeClr val="lt1"/>
              </a:solidFill>
              <a:latin typeface="Calibri"/>
              <a:ea typeface="Calibri"/>
              <a:cs typeface="Calibri"/>
              <a:sym typeface="Calibri"/>
            </a:endParaRPr>
          </a:p>
        </p:txBody>
      </p:sp>
      <p:sp>
        <p:nvSpPr>
          <p:cNvPr id="279" name="Google Shape;279;p71"/>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